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5"/>
  </p:notesMasterIdLst>
  <p:sldIdLst>
    <p:sldId id="265" r:id="rId2"/>
    <p:sldId id="266" r:id="rId3"/>
    <p:sldId id="275" r:id="rId4"/>
    <p:sldId id="289" r:id="rId5"/>
    <p:sldId id="324" r:id="rId6"/>
    <p:sldId id="291" r:id="rId7"/>
    <p:sldId id="290" r:id="rId8"/>
    <p:sldId id="292" r:id="rId9"/>
    <p:sldId id="294" r:id="rId10"/>
    <p:sldId id="293" r:id="rId11"/>
    <p:sldId id="295" r:id="rId12"/>
    <p:sldId id="269" r:id="rId13"/>
    <p:sldId id="298" r:id="rId14"/>
    <p:sldId id="325" r:id="rId15"/>
    <p:sldId id="326" r:id="rId16"/>
    <p:sldId id="299" r:id="rId17"/>
    <p:sldId id="327" r:id="rId18"/>
    <p:sldId id="270" r:id="rId19"/>
    <p:sldId id="328" r:id="rId20"/>
    <p:sldId id="302" r:id="rId21"/>
    <p:sldId id="329" r:id="rId22"/>
    <p:sldId id="304" r:id="rId23"/>
    <p:sldId id="331" r:id="rId24"/>
    <p:sldId id="306" r:id="rId25"/>
    <p:sldId id="332" r:id="rId26"/>
    <p:sldId id="308" r:id="rId27"/>
    <p:sldId id="309" r:id="rId28"/>
    <p:sldId id="271" r:id="rId29"/>
    <p:sldId id="278" r:id="rId30"/>
    <p:sldId id="323" r:id="rId31"/>
    <p:sldId id="279" r:id="rId32"/>
    <p:sldId id="310" r:id="rId33"/>
    <p:sldId id="315" r:id="rId34"/>
    <p:sldId id="311" r:id="rId35"/>
    <p:sldId id="312" r:id="rId36"/>
    <p:sldId id="314" r:id="rId37"/>
    <p:sldId id="313" r:id="rId38"/>
    <p:sldId id="316" r:id="rId39"/>
    <p:sldId id="317" r:id="rId40"/>
    <p:sldId id="319" r:id="rId41"/>
    <p:sldId id="320" r:id="rId42"/>
    <p:sldId id="321" r:id="rId43"/>
    <p:sldId id="322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60" d="100"/>
          <a:sy n="60" d="100"/>
        </p:scale>
        <p:origin x="-1044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383A2-3ACD-46AF-B759-5487F222106B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C4B27-2A6C-499B-8E38-4AF40CEA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4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474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708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679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45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977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0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41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588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C4B27-2A6C-499B-8E38-4AF40CEA637B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61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5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2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54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black"/>
              </a:solidFill>
            </a:endParaRPr>
          </a:p>
        </p:txBody>
      </p:sp>
      <p:pic>
        <p:nvPicPr>
          <p:cNvPr id="8" name="Рисунок 7" descr="800px-Дети_на_книге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116634"/>
            <a:ext cx="2159563" cy="1488165"/>
          </a:xfrm>
          <a:prstGeom prst="rect">
            <a:avLst/>
          </a:prstGeom>
        </p:spPr>
      </p:pic>
      <p:pic>
        <p:nvPicPr>
          <p:cNvPr id="9" name="Рисунок 8" descr="83e6d734402b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 flipH="1">
            <a:off x="10608501" y="4822963"/>
            <a:ext cx="1583499" cy="199041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43339" y="6296931"/>
            <a:ext cx="1536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Бондарева Л. </a:t>
            </a:r>
            <a:r>
              <a:rPr lang="ru-RU" sz="1600" smtClean="0">
                <a:solidFill>
                  <a:srgbClr val="0070C0"/>
                </a:solidFill>
                <a:latin typeface="Monotype Corsiva" pitchFamily="66" charset="0"/>
              </a:rPr>
              <a:t>А.</a:t>
            </a:r>
            <a:endParaRPr lang="ru-RU" sz="2400" dirty="0">
              <a:solidFill>
                <a:prstClr val="black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 userDrawn="1"/>
        </p:nvSpPr>
        <p:spPr>
          <a:xfrm>
            <a:off x="1295467" y="740701"/>
            <a:ext cx="9793088" cy="5568619"/>
          </a:xfrm>
          <a:prstGeom prst="snip2DiagRect">
            <a:avLst>
              <a:gd name="adj1" fmla="val 23088"/>
              <a:gd name="adj2" fmla="val 3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08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29217" y="774003"/>
            <a:ext cx="10575000" cy="5309999"/>
          </a:xfrm>
          <a:prstGeom prst="roundRect">
            <a:avLst>
              <a:gd name="adj" fmla="val 15876"/>
            </a:avLst>
          </a:prstGeom>
          <a:solidFill>
            <a:schemeClr val="accent1">
              <a:lumMod val="75000"/>
              <a:alpha val="58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/>
            </a:lvl1pPr>
          </a:lstStyle>
          <a:p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3320" y="3249000"/>
            <a:ext cx="7345363" cy="24479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ru-RU" altLang="ru-RU" sz="2800" b="1" i="1" dirty="0" smtClean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1499" y="1890117"/>
            <a:ext cx="7589001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Мы играем в </a:t>
            </a:r>
            <a:r>
              <a:rPr lang="ru-RU" altLang="ru-RU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логогрифы</a:t>
            </a:r>
            <a:endParaRPr lang="ru-RU" altLang="ru-RU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261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Разгадай слово, придумай логогрифы к данному слову, добавив всего одну букву.</a:t>
            </a:r>
            <a:endParaRPr lang="ru-RU" sz="3200" dirty="0"/>
          </a:p>
          <a:p>
            <a:pPr algn="ctr"/>
            <a:endParaRPr lang="ru-RU" sz="4800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384524" y="2669126"/>
            <a:ext cx="9186662" cy="3685928"/>
            <a:chOff x="1384524" y="2669126"/>
            <a:chExt cx="9186662" cy="368592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524" y="2669126"/>
              <a:ext cx="1515838" cy="3685928"/>
            </a:xfrm>
            <a:prstGeom prst="rect">
              <a:avLst/>
            </a:prstGeom>
          </p:spPr>
        </p:pic>
        <p:sp>
          <p:nvSpPr>
            <p:cNvPr id="13" name="Скругленная прямоугольная выноска 12"/>
            <p:cNvSpPr/>
            <p:nvPr/>
          </p:nvSpPr>
          <p:spPr>
            <a:xfrm>
              <a:off x="4171949" y="2717334"/>
              <a:ext cx="6399237" cy="2747353"/>
            </a:xfrm>
            <a:prstGeom prst="wedgeRoundRectCallout">
              <a:avLst>
                <a:gd name="adj1" fmla="val -72655"/>
                <a:gd name="adj2" fmla="val -20804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40796" y="2669126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1</a:t>
              </a:r>
              <a:endParaRPr lang="ru-RU" sz="3600" dirty="0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01005" y="2850158"/>
              <a:ext cx="2474938" cy="2474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950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04826" y="1639726"/>
            <a:ext cx="8539199" cy="4397670"/>
            <a:chOff x="804826" y="1639726"/>
            <a:chExt cx="8539199" cy="43976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513" y="1780476"/>
              <a:ext cx="1814512" cy="4256920"/>
            </a:xfrm>
            <a:prstGeom prst="rect">
              <a:avLst/>
            </a:prstGeom>
          </p:spPr>
        </p:pic>
        <p:sp>
          <p:nvSpPr>
            <p:cNvPr id="8" name="Скругленная прямоугольная выноска 7"/>
            <p:cNvSpPr/>
            <p:nvPr/>
          </p:nvSpPr>
          <p:spPr>
            <a:xfrm>
              <a:off x="804826" y="1639726"/>
              <a:ext cx="6399237" cy="2747353"/>
            </a:xfrm>
            <a:prstGeom prst="wedgeRoundRectCallout">
              <a:avLst>
                <a:gd name="adj1" fmla="val 58850"/>
                <a:gd name="adj2" fmla="val 62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chemeClr val="tx1"/>
                  </a:solidFill>
                </a:rPr>
                <a:t>Ток - сток, толк.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0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Разгадай слово, придумай логогрифы к данному слову, добавив всего одну букву.</a:t>
            </a:r>
            <a:endParaRPr lang="ru-RU" sz="3200" dirty="0"/>
          </a:p>
          <a:p>
            <a:pPr algn="ctr"/>
            <a:endParaRPr lang="ru-RU" sz="48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384524" y="2669126"/>
            <a:ext cx="9186662" cy="3685928"/>
            <a:chOff x="1384524" y="2669126"/>
            <a:chExt cx="9186662" cy="368592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524" y="2669126"/>
              <a:ext cx="1515838" cy="3685928"/>
            </a:xfrm>
            <a:prstGeom prst="rect">
              <a:avLst/>
            </a:prstGeom>
          </p:spPr>
        </p:pic>
        <p:sp>
          <p:nvSpPr>
            <p:cNvPr id="13" name="Скругленная прямоугольная выноска 12"/>
            <p:cNvSpPr/>
            <p:nvPr/>
          </p:nvSpPr>
          <p:spPr>
            <a:xfrm>
              <a:off x="4171949" y="2717334"/>
              <a:ext cx="6399237" cy="2747353"/>
            </a:xfrm>
            <a:prstGeom prst="wedgeRoundRectCallout">
              <a:avLst>
                <a:gd name="adj1" fmla="val -72655"/>
                <a:gd name="adj2" fmla="val -20804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2759" y="2669126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2</a:t>
              </a:r>
              <a:endParaRPr lang="ru-RU" sz="3600" dirty="0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743" y="3697826"/>
              <a:ext cx="1787821" cy="136845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6380500" y="2910851"/>
              <a:ext cx="991067" cy="65245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69986">
              <a:off x="7327233" y="3408321"/>
              <a:ext cx="2631841" cy="1736284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07"/>
            <a:stretch/>
          </p:blipFill>
          <p:spPr>
            <a:xfrm rot="10800000">
              <a:off x="9952263" y="2910851"/>
              <a:ext cx="448889" cy="6524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714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04826" y="1639726"/>
            <a:ext cx="8539199" cy="4397670"/>
            <a:chOff x="804826" y="1639726"/>
            <a:chExt cx="8539199" cy="43976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513" y="1780476"/>
              <a:ext cx="1814512" cy="4256920"/>
            </a:xfrm>
            <a:prstGeom prst="rect">
              <a:avLst/>
            </a:prstGeom>
          </p:spPr>
        </p:pic>
        <p:sp>
          <p:nvSpPr>
            <p:cNvPr id="8" name="Скругленная прямоугольная выноска 7"/>
            <p:cNvSpPr/>
            <p:nvPr/>
          </p:nvSpPr>
          <p:spPr>
            <a:xfrm>
              <a:off x="804826" y="1639726"/>
              <a:ext cx="6399237" cy="2747353"/>
            </a:xfrm>
            <a:prstGeom prst="wedgeRoundRectCallout">
              <a:avLst>
                <a:gd name="adj1" fmla="val 58850"/>
                <a:gd name="adj2" fmla="val 62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chemeClr val="tx1"/>
                  </a:solidFill>
                </a:rPr>
                <a:t>Утки - сутки.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3154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Разгадай слово, придумай логогрифы к данному слову, добавив всего одну букву.</a:t>
            </a:r>
            <a:endParaRPr lang="ru-RU" sz="32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384524" y="2669126"/>
            <a:ext cx="9186662" cy="3685928"/>
            <a:chOff x="1384524" y="2669126"/>
            <a:chExt cx="9186662" cy="368592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524" y="2669126"/>
              <a:ext cx="1515838" cy="3685928"/>
            </a:xfrm>
            <a:prstGeom prst="rect">
              <a:avLst/>
            </a:prstGeom>
          </p:spPr>
        </p:pic>
        <p:sp>
          <p:nvSpPr>
            <p:cNvPr id="13" name="Скругленная прямоугольная выноска 12"/>
            <p:cNvSpPr/>
            <p:nvPr/>
          </p:nvSpPr>
          <p:spPr>
            <a:xfrm>
              <a:off x="4171949" y="2717334"/>
              <a:ext cx="6399237" cy="2747353"/>
            </a:xfrm>
            <a:prstGeom prst="wedgeRoundRectCallout">
              <a:avLst>
                <a:gd name="adj1" fmla="val -72655"/>
                <a:gd name="adj2" fmla="val -20804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2759" y="2669126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3</a:t>
              </a: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2588" y="3479880"/>
              <a:ext cx="3647430" cy="1447573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944374" y="2989231"/>
              <a:ext cx="991067" cy="652452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07"/>
            <a:stretch/>
          </p:blipFill>
          <p:spPr>
            <a:xfrm rot="10800000">
              <a:off x="5113108" y="2989231"/>
              <a:ext cx="448889" cy="6524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724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04826" y="1639726"/>
            <a:ext cx="8539199" cy="4397670"/>
            <a:chOff x="804826" y="1639726"/>
            <a:chExt cx="8539199" cy="43976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513" y="1780476"/>
              <a:ext cx="1814512" cy="4256920"/>
            </a:xfrm>
            <a:prstGeom prst="rect">
              <a:avLst/>
            </a:prstGeom>
          </p:spPr>
        </p:pic>
        <p:sp>
          <p:nvSpPr>
            <p:cNvPr id="8" name="Скругленная прямоугольная выноска 7"/>
            <p:cNvSpPr/>
            <p:nvPr/>
          </p:nvSpPr>
          <p:spPr>
            <a:xfrm>
              <a:off x="804826" y="1639726"/>
              <a:ext cx="6399237" cy="2747353"/>
            </a:xfrm>
            <a:prstGeom prst="wedgeRoundRectCallout">
              <a:avLst>
                <a:gd name="adj1" fmla="val 58850"/>
                <a:gd name="adj2" fmla="val 62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chemeClr val="tx1"/>
                  </a:solidFill>
                </a:rPr>
                <a:t>Лён - клён, Лёня.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004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Разгадай слово, придумай логогрифы к данному слову, добавив всего одну букву.</a:t>
            </a:r>
            <a:endParaRPr lang="ru-RU" sz="3200" dirty="0"/>
          </a:p>
          <a:p>
            <a:pPr algn="ctr"/>
            <a:endParaRPr lang="ru-RU" sz="48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073445" y="4866968"/>
            <a:ext cx="0" cy="8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1384524" y="2669126"/>
            <a:ext cx="9186662" cy="3685928"/>
            <a:chOff x="1384524" y="2669126"/>
            <a:chExt cx="9186662" cy="368592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524" y="2669126"/>
              <a:ext cx="1515838" cy="3685928"/>
            </a:xfrm>
            <a:prstGeom prst="rect">
              <a:avLst/>
            </a:prstGeom>
          </p:spPr>
        </p:pic>
        <p:sp>
          <p:nvSpPr>
            <p:cNvPr id="13" name="Скругленная прямоугольная выноска 12"/>
            <p:cNvSpPr/>
            <p:nvPr/>
          </p:nvSpPr>
          <p:spPr>
            <a:xfrm>
              <a:off x="4171949" y="2717334"/>
              <a:ext cx="6399237" cy="2747353"/>
            </a:xfrm>
            <a:prstGeom prst="wedgeRoundRectCallout">
              <a:avLst>
                <a:gd name="adj1" fmla="val -72655"/>
                <a:gd name="adj2" fmla="val -20804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2759" y="2669126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4</a:t>
              </a: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921" y="3007342"/>
              <a:ext cx="2671571" cy="160294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2051" y="2917357"/>
              <a:ext cx="1079554" cy="1736284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07"/>
            <a:stretch/>
          </p:blipFill>
          <p:spPr>
            <a:xfrm rot="10800000">
              <a:off x="7587416" y="2949871"/>
              <a:ext cx="448889" cy="65245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8760542" y="4812866"/>
              <a:ext cx="15487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1 2 3</a:t>
              </a:r>
              <a:endParaRPr lang="ru-RU" sz="3600" dirty="0"/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9182792" y="4891401"/>
              <a:ext cx="206477" cy="43526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>
              <a:off x="5796116" y="3602323"/>
              <a:ext cx="0" cy="67579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 flipV="1">
              <a:off x="8731045" y="3940221"/>
              <a:ext cx="505368" cy="40567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643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04826" y="1639726"/>
            <a:ext cx="8539199" cy="4397670"/>
            <a:chOff x="804826" y="1639726"/>
            <a:chExt cx="8539199" cy="43976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513" y="1780476"/>
              <a:ext cx="1814512" cy="4256920"/>
            </a:xfrm>
            <a:prstGeom prst="rect">
              <a:avLst/>
            </a:prstGeom>
          </p:spPr>
        </p:pic>
        <p:sp>
          <p:nvSpPr>
            <p:cNvPr id="8" name="Скругленная прямоугольная выноска 7"/>
            <p:cNvSpPr/>
            <p:nvPr/>
          </p:nvSpPr>
          <p:spPr>
            <a:xfrm>
              <a:off x="804826" y="1639726"/>
              <a:ext cx="6399237" cy="2747353"/>
            </a:xfrm>
            <a:prstGeom prst="wedgeRoundRectCallout">
              <a:avLst>
                <a:gd name="adj1" fmla="val 58850"/>
                <a:gd name="adj2" fmla="val 62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chemeClr val="tx1"/>
                  </a:solidFill>
                </a:rPr>
                <a:t>Порт – спорт, апорт, порты.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68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Разгадай слово, придумай логогрифы к данному слову, добавив всего одну букву.</a:t>
            </a:r>
            <a:endParaRPr lang="ru-RU" sz="32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384524" y="2669126"/>
            <a:ext cx="9186662" cy="3685928"/>
            <a:chOff x="1384524" y="2669126"/>
            <a:chExt cx="9186662" cy="368592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524" y="2669126"/>
              <a:ext cx="1515838" cy="3685928"/>
            </a:xfrm>
            <a:prstGeom prst="rect">
              <a:avLst/>
            </a:prstGeom>
          </p:spPr>
        </p:pic>
        <p:sp>
          <p:nvSpPr>
            <p:cNvPr id="13" name="Скругленная прямоугольная выноска 12"/>
            <p:cNvSpPr/>
            <p:nvPr/>
          </p:nvSpPr>
          <p:spPr>
            <a:xfrm>
              <a:off x="4171949" y="2717334"/>
              <a:ext cx="6399237" cy="2747353"/>
            </a:xfrm>
            <a:prstGeom prst="wedgeRoundRectCallout">
              <a:avLst>
                <a:gd name="adj1" fmla="val -72655"/>
                <a:gd name="adj2" fmla="val -20804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2759" y="2669126"/>
              <a:ext cx="7143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5</a:t>
              </a:r>
              <a:endParaRPr lang="ru-RU" sz="3600" dirty="0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35073" y="3152091"/>
              <a:ext cx="1207518" cy="1447573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319611" y="2982546"/>
              <a:ext cx="991067" cy="652452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07"/>
            <a:stretch/>
          </p:blipFill>
          <p:spPr>
            <a:xfrm rot="10800000">
              <a:off x="7071807" y="2985819"/>
              <a:ext cx="448889" cy="652452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63295" y="3161387"/>
              <a:ext cx="1207518" cy="1447573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1985" y="3190804"/>
              <a:ext cx="1653293" cy="1598183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886973" y="3161387"/>
              <a:ext cx="1207518" cy="1447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834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04826" y="1639726"/>
            <a:ext cx="8539199" cy="4397670"/>
            <a:chOff x="804826" y="1639726"/>
            <a:chExt cx="8539199" cy="43976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513" y="1780476"/>
              <a:ext cx="1814512" cy="4256920"/>
            </a:xfrm>
            <a:prstGeom prst="rect">
              <a:avLst/>
            </a:prstGeom>
          </p:spPr>
        </p:pic>
        <p:sp>
          <p:nvSpPr>
            <p:cNvPr id="8" name="Скругленная прямоугольная выноска 7"/>
            <p:cNvSpPr/>
            <p:nvPr/>
          </p:nvSpPr>
          <p:spPr>
            <a:xfrm>
              <a:off x="804826" y="1639726"/>
              <a:ext cx="6399237" cy="2747353"/>
            </a:xfrm>
            <a:prstGeom prst="wedgeRoundRectCallout">
              <a:avLst>
                <a:gd name="adj1" fmla="val 58850"/>
                <a:gd name="adj2" fmla="val 62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chemeClr val="tx1"/>
                  </a:solidFill>
                </a:rPr>
                <a:t>Дача – удача, сдача.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35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2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smtClean="0"/>
              <a:t>Расшифруй </a:t>
            </a:r>
            <a:r>
              <a:rPr lang="ru-RU" sz="3600" dirty="0" smtClean="0"/>
              <a:t>слово</a:t>
            </a:r>
            <a:r>
              <a:rPr lang="ru-RU" sz="3600" smtClean="0"/>
              <a:t>. Придумай </a:t>
            </a:r>
            <a:r>
              <a:rPr lang="ru-RU" sz="3600" dirty="0" smtClean="0"/>
              <a:t>логогрифы к данному слову, убрав всего одну букву.</a:t>
            </a:r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352657" y="2509212"/>
            <a:ext cx="6808856" cy="3716682"/>
            <a:chOff x="2352657" y="2509212"/>
            <a:chExt cx="6808856" cy="371668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2657" y="2509212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2868" y="2761924"/>
              <a:ext cx="1598645" cy="338337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900363" y="3429000"/>
              <a:ext cx="34615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dirty="0" smtClean="0"/>
                <a:t>КЭОЭБЭРЭАЭ</a:t>
              </a:r>
              <a:endParaRPr lang="ru-RU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079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190200" y="2659559"/>
              <a:ext cx="34615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 smtClean="0"/>
                <a:t>Кобра – кора.</a:t>
              </a:r>
              <a:endParaRPr lang="ru-RU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034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2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smtClean="0"/>
              <a:t>Расшифруй </a:t>
            </a:r>
            <a:r>
              <a:rPr lang="ru-RU" sz="3600" dirty="0" smtClean="0"/>
              <a:t>слово</a:t>
            </a:r>
            <a:r>
              <a:rPr lang="ru-RU" sz="3600" smtClean="0"/>
              <a:t>. Придумай </a:t>
            </a:r>
            <a:r>
              <a:rPr lang="ru-RU" sz="3600" dirty="0" smtClean="0"/>
              <a:t>логогрифы к данному слову, убрав всего одну букву.</a:t>
            </a:r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352657" y="2509212"/>
            <a:ext cx="6808856" cy="3716682"/>
            <a:chOff x="2352657" y="2509212"/>
            <a:chExt cx="6808856" cy="371668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2657" y="2509212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2868" y="2761924"/>
              <a:ext cx="1598645" cy="338337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31691" y="3429000"/>
              <a:ext cx="393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/>
                <a:t>ГЭХРЭХОЭХЗЭХАЭХ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527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190200" y="2659559"/>
              <a:ext cx="34615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/>
                <a:t>Гроза- роза.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370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2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smtClean="0"/>
              <a:t>Расшифруй </a:t>
            </a:r>
            <a:r>
              <a:rPr lang="ru-RU" sz="3600" dirty="0" smtClean="0"/>
              <a:t>слово</a:t>
            </a:r>
            <a:r>
              <a:rPr lang="ru-RU" sz="3600" smtClean="0"/>
              <a:t>. Придумай </a:t>
            </a:r>
            <a:r>
              <a:rPr lang="ru-RU" sz="3600" dirty="0" smtClean="0"/>
              <a:t>логогрифы к данному слову, убрав всего одну букву.</a:t>
            </a:r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2352657" y="2509212"/>
            <a:ext cx="6808856" cy="3716682"/>
            <a:chOff x="2352657" y="2509212"/>
            <a:chExt cx="6808856" cy="371668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2657" y="2509212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2868" y="2761924"/>
              <a:ext cx="1598645" cy="338337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614613" y="3429000"/>
              <a:ext cx="42862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4000" dirty="0"/>
            </a:p>
          </p:txBody>
        </p:sp>
      </p:grp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64208"/>
              </p:ext>
            </p:extLst>
          </p:nvPr>
        </p:nvGraphicFramePr>
        <p:xfrm>
          <a:off x="2839439" y="3318387"/>
          <a:ext cx="3688940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7788"/>
                <a:gridCol w="737788"/>
                <a:gridCol w="737788"/>
                <a:gridCol w="737788"/>
                <a:gridCol w="737788"/>
              </a:tblGrid>
              <a:tr h="636993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К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О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Д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Ъ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Г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93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Л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Е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С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Н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Ч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93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У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Г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И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Р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С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93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Б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А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Т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А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Ю</a:t>
                      </a:r>
                      <a:endParaRPr lang="ru-RU" sz="3600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5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190200" y="2659559"/>
              <a:ext cx="34615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/>
                <a:t>Клуб - куб.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022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3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smtClean="0"/>
              <a:t>Расшифруй </a:t>
            </a:r>
            <a:r>
              <a:rPr lang="ru-RU" sz="3600" dirty="0" smtClean="0"/>
              <a:t>слово</a:t>
            </a:r>
            <a:r>
              <a:rPr lang="ru-RU" sz="3600" smtClean="0"/>
              <a:t>. Придумай </a:t>
            </a:r>
            <a:r>
              <a:rPr lang="ru-RU" sz="3600" dirty="0" smtClean="0"/>
              <a:t>к данному слову логогриф путём добавления или устранения буквы в середине слова.</a:t>
            </a:r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1028700" y="3461434"/>
            <a:ext cx="10186988" cy="2414122"/>
            <a:chOff x="1028700" y="3461434"/>
            <a:chExt cx="10186988" cy="241412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028700" y="3486734"/>
              <a:ext cx="10086975" cy="174249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3615" y="3620775"/>
              <a:ext cx="1679505" cy="136082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456" b="99272" l="1412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452324" y="3620775"/>
              <a:ext cx="1403762" cy="136082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1839" y="3598512"/>
              <a:ext cx="1360824" cy="136082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8215" y="3598603"/>
              <a:ext cx="1360824" cy="1360824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91966">
              <a:off x="3233333" y="4018470"/>
              <a:ext cx="1679505" cy="56543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28700" y="5229225"/>
              <a:ext cx="1018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      5                     1               3                 4                  2</a:t>
              </a:r>
              <a:endParaRPr lang="ru-RU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303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190200" y="2659559"/>
              <a:ext cx="34615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/>
                <a:t>Рейка-река.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06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3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smtClean="0"/>
              <a:t>Расшифруй </a:t>
            </a:r>
            <a:r>
              <a:rPr lang="ru-RU" sz="3600" dirty="0" smtClean="0"/>
              <a:t>слово</a:t>
            </a:r>
            <a:r>
              <a:rPr lang="ru-RU" sz="3600" smtClean="0"/>
              <a:t>. Придумай </a:t>
            </a:r>
            <a:r>
              <a:rPr lang="ru-RU" sz="3600" dirty="0" smtClean="0"/>
              <a:t>к данному слову логогриф путём добавления или устранения буквы в середине слова.</a:t>
            </a:r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028700" y="3486734"/>
            <a:ext cx="10186988" cy="2388822"/>
            <a:chOff x="1028700" y="3486734"/>
            <a:chExt cx="10186988" cy="238882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028700" y="3486734"/>
              <a:ext cx="10086975" cy="174249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8787" y="3599019"/>
              <a:ext cx="1398339" cy="1398339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1701" y="3599019"/>
              <a:ext cx="1342182" cy="136082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4553" y="3582337"/>
              <a:ext cx="849927" cy="1360824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828" y="3494998"/>
              <a:ext cx="629504" cy="15127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28700" y="5229225"/>
              <a:ext cx="1018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           4                  3               </a:t>
              </a:r>
              <a:r>
                <a:rPr lang="ru-RU" sz="3600" dirty="0"/>
                <a:t> </a:t>
              </a:r>
              <a:r>
                <a:rPr lang="ru-RU" sz="3600" dirty="0" smtClean="0"/>
                <a:t>   2                       1</a:t>
              </a:r>
              <a:endParaRPr lang="ru-RU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447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190200" y="2659559"/>
              <a:ext cx="34615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/>
                <a:t>Семя - семья.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77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3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smtClean="0"/>
              <a:t>Расшифруй </a:t>
            </a:r>
            <a:r>
              <a:rPr lang="ru-RU" sz="3600" dirty="0" smtClean="0"/>
              <a:t>слово</a:t>
            </a:r>
            <a:r>
              <a:rPr lang="ru-RU" sz="3600" smtClean="0"/>
              <a:t>. Придумай </a:t>
            </a:r>
            <a:r>
              <a:rPr lang="ru-RU" sz="3600" dirty="0" smtClean="0"/>
              <a:t>к данному слову логогриф путём добавления или устранения буквы в середине слова.</a:t>
            </a:r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028700" y="3486734"/>
            <a:ext cx="10186988" cy="2388822"/>
            <a:chOff x="1028700" y="3486734"/>
            <a:chExt cx="10186988" cy="238882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028700" y="3486734"/>
              <a:ext cx="10086975" cy="174249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409" y="3620775"/>
              <a:ext cx="1037916" cy="136082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669943" y="3620775"/>
              <a:ext cx="968523" cy="136082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0110" y="3551813"/>
              <a:ext cx="1502136" cy="1502136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6514" y="3551813"/>
              <a:ext cx="1360824" cy="1312982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4895" y="3594816"/>
              <a:ext cx="764169" cy="139175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28700" y="5229225"/>
              <a:ext cx="1018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      1            6               3              5             4               2</a:t>
              </a:r>
              <a:endParaRPr lang="ru-RU" sz="3600" dirty="0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83554" flipH="1">
              <a:off x="7777377" y="3694224"/>
              <a:ext cx="1097438" cy="13608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599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45662" y="2659559"/>
              <a:ext cx="41505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/>
                <a:t>Крошка - кошка.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61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3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/>
              <a:t>Расшифруй слово. Придумай к данному слову логогриф путём добавления или устранения буквы в середине слова.</a:t>
            </a:r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028700" y="3486734"/>
            <a:ext cx="10186988" cy="2388822"/>
            <a:chOff x="1028700" y="3486734"/>
            <a:chExt cx="10186988" cy="238882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028700" y="3486734"/>
              <a:ext cx="10086975" cy="174249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956" y="3599019"/>
              <a:ext cx="812000" cy="1398339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1701" y="3765756"/>
              <a:ext cx="1342182" cy="102734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4553" y="3595655"/>
              <a:ext cx="849927" cy="1334187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28700" y="5229225"/>
              <a:ext cx="1018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/>
                <a:t>           3                   4                   </a:t>
              </a:r>
              <a:r>
                <a:rPr lang="ru-RU" sz="3600" dirty="0"/>
                <a:t> </a:t>
              </a:r>
              <a:r>
                <a:rPr lang="ru-RU" sz="3600" dirty="0" smtClean="0"/>
                <a:t> 1                     2</a:t>
              </a:r>
              <a:endParaRPr lang="ru-RU" sz="3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99217" y="3486734"/>
              <a:ext cx="6000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600" dirty="0" smtClean="0"/>
                <a:t>Ь</a:t>
              </a:r>
              <a:endParaRPr lang="ru-RU" sz="9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42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600" dirty="0" smtClean="0"/>
          </a:p>
          <a:p>
            <a:pPr algn="just"/>
            <a:endParaRPr lang="ru-RU" sz="3600" dirty="0"/>
          </a:p>
          <a:p>
            <a:pPr algn="ctr"/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589701" y="1535344"/>
            <a:ext cx="6997212" cy="4609958"/>
            <a:chOff x="2589701" y="1535344"/>
            <a:chExt cx="6997212" cy="460995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701" y="1535344"/>
              <a:ext cx="4662505" cy="37166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8243" y="1776622"/>
              <a:ext cx="1998670" cy="436868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45662" y="2659559"/>
              <a:ext cx="41505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/>
                <a:t>Руль - рубль.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949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</a:t>
            </a:r>
            <a:r>
              <a:rPr lang="ru-RU" sz="4000" dirty="0"/>
              <a:t>4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1537" y="1564243"/>
            <a:ext cx="105050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/>
              <a:t>Придумайте к данному слову логогриф путём прибавления слога (или слова), состоящего из заданного количества букв.</a:t>
            </a:r>
            <a:endParaRPr lang="ru-RU" sz="3600" dirty="0"/>
          </a:p>
          <a:p>
            <a:r>
              <a:rPr lang="ru-RU" sz="3600" dirty="0" smtClean="0"/>
              <a:t>1. ДАЧА - </a:t>
            </a:r>
          </a:p>
          <a:p>
            <a:pPr marL="742950" indent="-742950">
              <a:buAutoNum type="arabicPeriod"/>
            </a:pPr>
            <a:endParaRPr lang="ru-RU" sz="3600" dirty="0" smtClean="0"/>
          </a:p>
          <a:p>
            <a:r>
              <a:rPr lang="ru-RU" sz="3600" dirty="0" smtClean="0"/>
              <a:t>2. УРА -</a:t>
            </a:r>
          </a:p>
          <a:p>
            <a:pPr marL="742950" indent="-742950">
              <a:buAutoNum type="arabicPeriod"/>
            </a:pPr>
            <a:endParaRPr lang="ru-RU" sz="3600" dirty="0" smtClean="0"/>
          </a:p>
          <a:p>
            <a:r>
              <a:rPr lang="ru-RU" sz="3600" dirty="0" smtClean="0"/>
              <a:t>3. ОДА -</a:t>
            </a:r>
            <a:endParaRPr lang="ru-RU" sz="36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09973"/>
              </p:ext>
            </p:extLst>
          </p:nvPr>
        </p:nvGraphicFramePr>
        <p:xfrm>
          <a:off x="1559836" y="3891491"/>
          <a:ext cx="812800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Ч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398788"/>
              </p:ext>
            </p:extLst>
          </p:nvPr>
        </p:nvGraphicFramePr>
        <p:xfrm>
          <a:off x="1559836" y="4931959"/>
          <a:ext cx="812800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У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296786"/>
              </p:ext>
            </p:extLst>
          </p:nvPr>
        </p:nvGraphicFramePr>
        <p:xfrm>
          <a:off x="1559836" y="6074197"/>
          <a:ext cx="812800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Б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686843"/>
              </p:ext>
            </p:extLst>
          </p:nvPr>
        </p:nvGraphicFramePr>
        <p:xfrm>
          <a:off x="1559836" y="3891725"/>
          <a:ext cx="812800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Ч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745682"/>
              </p:ext>
            </p:extLst>
          </p:nvPr>
        </p:nvGraphicFramePr>
        <p:xfrm>
          <a:off x="1559836" y="4920948"/>
          <a:ext cx="812800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У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486974"/>
              </p:ext>
            </p:extLst>
          </p:nvPr>
        </p:nvGraphicFramePr>
        <p:xfrm>
          <a:off x="1559836" y="6092551"/>
          <a:ext cx="812800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55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</a:t>
            </a:r>
            <a:r>
              <a:rPr lang="ru-RU" sz="4000" dirty="0"/>
              <a:t>4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1537" y="1564243"/>
            <a:ext cx="105050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/>
              <a:t>Придумайте к данному слову логогриф путём прибавления слога (или слова), состоящего из заданного количества букв.</a:t>
            </a:r>
            <a:endParaRPr lang="ru-RU" sz="3600" dirty="0"/>
          </a:p>
          <a:p>
            <a:pPr marL="714375" indent="-714375"/>
            <a:r>
              <a:rPr lang="ru-RU" sz="3600" dirty="0" smtClean="0"/>
              <a:t>4. УРАН </a:t>
            </a:r>
            <a:r>
              <a:rPr lang="ru-RU" sz="3600" dirty="0"/>
              <a:t>-</a:t>
            </a:r>
            <a:endParaRPr lang="ru-RU" sz="3600" dirty="0" smtClean="0"/>
          </a:p>
          <a:p>
            <a:pPr marL="742950" indent="-742950">
              <a:buAutoNum type="arabicPeriod"/>
            </a:pPr>
            <a:endParaRPr lang="ru-RU" sz="3600" dirty="0" smtClean="0"/>
          </a:p>
          <a:p>
            <a:pPr marL="714375" indent="-714375"/>
            <a:r>
              <a:rPr lang="ru-RU" sz="3600" dirty="0" smtClean="0"/>
              <a:t>5. КОЛБА -</a:t>
            </a:r>
          </a:p>
          <a:p>
            <a:pPr marL="742950" indent="-742950">
              <a:buAutoNum type="arabicPeriod"/>
            </a:pPr>
            <a:endParaRPr lang="ru-RU" sz="3600" dirty="0" smtClean="0"/>
          </a:p>
          <a:p>
            <a:r>
              <a:rPr lang="ru-RU" sz="3600" dirty="0" smtClean="0"/>
              <a:t>6. ПАР -</a:t>
            </a:r>
            <a:endParaRPr lang="ru-RU" sz="36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274003"/>
              </p:ext>
            </p:extLst>
          </p:nvPr>
        </p:nvGraphicFramePr>
        <p:xfrm>
          <a:off x="1559836" y="3891491"/>
          <a:ext cx="6966858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У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Г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139440"/>
              </p:ext>
            </p:extLst>
          </p:nvPr>
        </p:nvGraphicFramePr>
        <p:xfrm>
          <a:off x="1559836" y="6074197"/>
          <a:ext cx="6773335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774081"/>
              </p:ext>
            </p:extLst>
          </p:nvPr>
        </p:nvGraphicFramePr>
        <p:xfrm>
          <a:off x="1559836" y="3891491"/>
          <a:ext cx="6966858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У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632221"/>
              </p:ext>
            </p:extLst>
          </p:nvPr>
        </p:nvGraphicFramePr>
        <p:xfrm>
          <a:off x="1559836" y="4931959"/>
          <a:ext cx="8128001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Б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400316"/>
              </p:ext>
            </p:extLst>
          </p:nvPr>
        </p:nvGraphicFramePr>
        <p:xfrm>
          <a:off x="1559835" y="4935697"/>
          <a:ext cx="8128001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Б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047137"/>
              </p:ext>
            </p:extLst>
          </p:nvPr>
        </p:nvGraphicFramePr>
        <p:xfrm>
          <a:off x="1559835" y="6080615"/>
          <a:ext cx="6773335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92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5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Придумайте логогрифы-матрёшки.</a:t>
            </a:r>
            <a:endParaRPr lang="ru-RU" sz="3600" dirty="0"/>
          </a:p>
          <a:p>
            <a:pPr algn="ctr"/>
            <a:endParaRPr lang="ru-RU" sz="4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53784"/>
              </p:ext>
            </p:extLst>
          </p:nvPr>
        </p:nvGraphicFramePr>
        <p:xfrm>
          <a:off x="1084319" y="2426816"/>
          <a:ext cx="7586124" cy="5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</a:tblGrid>
              <a:tr h="5224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М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М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824681"/>
              </p:ext>
            </p:extLst>
          </p:nvPr>
        </p:nvGraphicFramePr>
        <p:xfrm>
          <a:off x="1084319" y="3586169"/>
          <a:ext cx="9111745" cy="5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</a:tblGrid>
              <a:tr h="5224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П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185293"/>
              </p:ext>
            </p:extLst>
          </p:nvPr>
        </p:nvGraphicFramePr>
        <p:xfrm>
          <a:off x="1084319" y="4745522"/>
          <a:ext cx="10147956" cy="5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</a:tblGrid>
              <a:tr h="5224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П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00255"/>
              </p:ext>
            </p:extLst>
          </p:nvPr>
        </p:nvGraphicFramePr>
        <p:xfrm>
          <a:off x="1084319" y="2426815"/>
          <a:ext cx="7586124" cy="5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  <a:gridCol w="541866"/>
              </a:tblGrid>
              <a:tr h="5224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314279"/>
              </p:ext>
            </p:extLst>
          </p:nvPr>
        </p:nvGraphicFramePr>
        <p:xfrm>
          <a:off x="1081139" y="3586169"/>
          <a:ext cx="9111745" cy="5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  <a:gridCol w="535985"/>
              </a:tblGrid>
              <a:tr h="5224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718674"/>
              </p:ext>
            </p:extLst>
          </p:nvPr>
        </p:nvGraphicFramePr>
        <p:xfrm>
          <a:off x="1081139" y="4745521"/>
          <a:ext cx="10147956" cy="5224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  <a:gridCol w="483236"/>
              </a:tblGrid>
              <a:tr h="5224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П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31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74241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Графический диктант </a:t>
            </a:r>
            <a:endParaRPr lang="ru-RU" sz="4000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Поставьте точку в уголке клетки. Проведите линию.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59" b="24630"/>
          <a:stretch/>
        </p:blipFill>
        <p:spPr>
          <a:xfrm>
            <a:off x="3621511" y="2239475"/>
            <a:ext cx="4948977" cy="389216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6018372" y="2857500"/>
            <a:ext cx="155255" cy="1000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>
            <a:stCxn id="7" idx="1"/>
          </p:cNvCxnSpPr>
          <p:nvPr/>
        </p:nvCxnSpPr>
        <p:spPr>
          <a:xfrm flipH="1" flipV="1">
            <a:off x="5457825" y="2239475"/>
            <a:ext cx="583284" cy="6326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4234105" y="2239475"/>
            <a:ext cx="122372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621512" y="2239474"/>
            <a:ext cx="612592" cy="6326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6" idx="1"/>
          </p:cNvCxnSpPr>
          <p:nvPr/>
        </p:nvCxnSpPr>
        <p:spPr>
          <a:xfrm>
            <a:off x="3611538" y="2872146"/>
            <a:ext cx="9973" cy="13134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6" idx="1"/>
          </p:cNvCxnSpPr>
          <p:nvPr/>
        </p:nvCxnSpPr>
        <p:spPr>
          <a:xfrm>
            <a:off x="3621511" y="4185560"/>
            <a:ext cx="612304" cy="64102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230405" y="4806111"/>
            <a:ext cx="625711" cy="893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229100" y="4829175"/>
            <a:ext cx="619125" cy="63817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230405" y="5467350"/>
            <a:ext cx="625711" cy="66429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845965" y="6114177"/>
            <a:ext cx="611860" cy="403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5463785" y="5460412"/>
            <a:ext cx="632214" cy="65376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7" idx="4"/>
          </p:cNvCxnSpPr>
          <p:nvPr/>
        </p:nvCxnSpPr>
        <p:spPr>
          <a:xfrm flipV="1">
            <a:off x="6096000" y="2957512"/>
            <a:ext cx="0" cy="250983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79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1999116" y="136062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/>
              <a:t>Проверка</a:t>
            </a:r>
            <a:r>
              <a:rPr lang="ru-RU" sz="5333" dirty="0"/>
              <a:t> 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Закончите </a:t>
            </a:r>
            <a:r>
              <a:rPr lang="ru-RU" sz="3600" smtClean="0"/>
              <a:t>рисунок.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59" b="24630"/>
          <a:stretch/>
        </p:blipFill>
        <p:spPr>
          <a:xfrm>
            <a:off x="3621511" y="2239475"/>
            <a:ext cx="4948977" cy="389216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6018372" y="2857500"/>
            <a:ext cx="155255" cy="1000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3611538" y="2239475"/>
            <a:ext cx="2484462" cy="3892169"/>
            <a:chOff x="3611538" y="2239475"/>
            <a:chExt cx="2484462" cy="3892169"/>
          </a:xfrm>
        </p:grpSpPr>
        <p:cxnSp>
          <p:nvCxnSpPr>
            <p:cNvPr id="13" name="Прямая соединительная линия 12"/>
            <p:cNvCxnSpPr>
              <a:stCxn id="7" idx="1"/>
            </p:cNvCxnSpPr>
            <p:nvPr/>
          </p:nvCxnSpPr>
          <p:spPr>
            <a:xfrm flipH="1" flipV="1">
              <a:off x="5457825" y="2239475"/>
              <a:ext cx="583284" cy="6326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4155664" y="2239475"/>
              <a:ext cx="130216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3621511" y="2239475"/>
              <a:ext cx="550439" cy="6326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>
              <a:endCxn id="6" idx="1"/>
            </p:cNvCxnSpPr>
            <p:nvPr/>
          </p:nvCxnSpPr>
          <p:spPr>
            <a:xfrm>
              <a:off x="3611538" y="2872146"/>
              <a:ext cx="9973" cy="131341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>
              <a:stCxn id="6" idx="1"/>
            </p:cNvCxnSpPr>
            <p:nvPr/>
          </p:nvCxnSpPr>
          <p:spPr>
            <a:xfrm>
              <a:off x="3621511" y="4185560"/>
              <a:ext cx="632897" cy="62932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V="1">
              <a:off x="4223219" y="4814461"/>
              <a:ext cx="622302" cy="377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4234105" y="4843362"/>
              <a:ext cx="611416" cy="61705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4223219" y="5472113"/>
              <a:ext cx="632897" cy="65953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4876130" y="6118214"/>
              <a:ext cx="58169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5457825" y="5460412"/>
              <a:ext cx="638174" cy="67123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>
              <a:endCxn id="7" idx="4"/>
            </p:cNvCxnSpPr>
            <p:nvPr/>
          </p:nvCxnSpPr>
          <p:spPr>
            <a:xfrm flipV="1">
              <a:off x="6070129" y="2957512"/>
              <a:ext cx="25871" cy="251460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2103" y="2228283"/>
            <a:ext cx="2523963" cy="39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4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 Театрализация </a:t>
            </a:r>
            <a:endParaRPr lang="ru-RU" sz="4000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едешь на лыжах.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сбиваешь сосульки с крыши.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лопатой расчищаешь дорожку от снега.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лепишь снеговика.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играешь в снежки.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наряжаешь новогодними игрушками ёлочку.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водишь хоровод вокруг ёлки.</a:t>
            </a:r>
            <a:endParaRPr lang="ru-RU" sz="3600" dirty="0"/>
          </a:p>
          <a:p>
            <a:pPr algn="ctr"/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876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 Театрализация </a:t>
            </a:r>
            <a:endParaRPr lang="ru-RU" sz="4000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играешь в хоккей.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на коньках делаешь «ласточку».</a:t>
            </a:r>
            <a:endParaRPr lang="ru-RU" sz="36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очищаешь от налипшего снега обувь.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поймал в воздухе снежинку, любуешься ею.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600" dirty="0" smtClean="0"/>
              <a:t>Ты подкрадываешься сзади к товарищу и толкаешь его в сугроб.</a:t>
            </a:r>
          </a:p>
        </p:txBody>
      </p:sp>
    </p:spTree>
    <p:extLst>
      <p:ext uri="{BB962C8B-B14F-4D97-AF65-F5344CB8AC3E}">
        <p14:creationId xmlns:p14="http://schemas.microsoft.com/office/powerpoint/2010/main" val="75887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1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1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6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О</a:t>
            </a:r>
            <a:r>
              <a:rPr lang="ru-RU" sz="3200" dirty="0" smtClean="0"/>
              <a:t>тгадайте разнообразные логогрифы, загаданные в стихотворной форме.</a:t>
            </a:r>
          </a:p>
          <a:p>
            <a:pPr algn="just"/>
            <a:endParaRPr lang="ru-RU" sz="3200" dirty="0" smtClean="0"/>
          </a:p>
          <a:p>
            <a:pPr indent="714375" algn="just"/>
            <a:r>
              <a:rPr lang="ru-RU" sz="3200" dirty="0" smtClean="0"/>
              <a:t>Я ласковый домашний зверь,</a:t>
            </a:r>
          </a:p>
          <a:p>
            <a:pPr indent="714375" algn="just"/>
            <a:r>
              <a:rPr lang="ru-RU" sz="3200" dirty="0" smtClean="0"/>
              <a:t>Обычно крепко сплю с утра.</a:t>
            </a:r>
          </a:p>
          <a:p>
            <a:pPr indent="714375" algn="just"/>
            <a:r>
              <a:rPr lang="ru-RU" sz="3200" dirty="0" smtClean="0"/>
              <a:t>Добавьте в слово Р теперь – </a:t>
            </a:r>
          </a:p>
          <a:p>
            <a:pPr indent="714375" algn="just"/>
            <a:r>
              <a:rPr lang="ru-RU" sz="3200" dirty="0" smtClean="0"/>
              <a:t>И под землёй моя нора.</a:t>
            </a:r>
          </a:p>
          <a:p>
            <a:pPr indent="714375" algn="just"/>
            <a:endParaRPr lang="ru-RU" sz="3200" dirty="0" smtClean="0"/>
          </a:p>
          <a:p>
            <a:pPr indent="714375" algn="just"/>
            <a:r>
              <a:rPr lang="ru-RU" sz="3200" dirty="0" smtClean="0"/>
              <a:t>Ответ. ________________.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318387" y="5427406"/>
            <a:ext cx="2625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Кот - крот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4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6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О</a:t>
            </a:r>
            <a:r>
              <a:rPr lang="ru-RU" sz="3200" dirty="0" smtClean="0"/>
              <a:t>тгадайте разнообразные логогрифы, загаданные в стихотворной форме.</a:t>
            </a:r>
          </a:p>
          <a:p>
            <a:pPr algn="just"/>
            <a:endParaRPr lang="ru-RU" sz="3200" dirty="0" smtClean="0"/>
          </a:p>
          <a:p>
            <a:pPr indent="714375" algn="just"/>
            <a:r>
              <a:rPr lang="ru-RU" sz="3200" dirty="0"/>
              <a:t>Я</a:t>
            </a:r>
            <a:r>
              <a:rPr lang="ru-RU" sz="3200" dirty="0" smtClean="0"/>
              <a:t> не царь, не фараон,</a:t>
            </a:r>
          </a:p>
          <a:p>
            <a:pPr indent="714375" algn="just"/>
            <a:r>
              <a:rPr lang="ru-RU" sz="3200" dirty="0" smtClean="0"/>
              <a:t>Но державу возглавляю.</a:t>
            </a:r>
          </a:p>
          <a:p>
            <a:pPr indent="714375" algn="just"/>
            <a:r>
              <a:rPr lang="ru-RU" sz="3200" dirty="0" smtClean="0"/>
              <a:t>А без первой буквы О</a:t>
            </a:r>
          </a:p>
          <a:p>
            <a:pPr indent="714375" algn="just"/>
            <a:r>
              <a:rPr lang="ru-RU" sz="3200" dirty="0" smtClean="0"/>
              <a:t>Стиль пловца обозначаю.</a:t>
            </a:r>
          </a:p>
          <a:p>
            <a:pPr indent="714375" algn="just"/>
            <a:endParaRPr lang="ru-RU" sz="3200" dirty="0" smtClean="0"/>
          </a:p>
          <a:p>
            <a:pPr indent="714375" algn="just"/>
            <a:r>
              <a:rPr lang="ru-RU" sz="3200" dirty="0" smtClean="0"/>
              <a:t>Ответ. ________________.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2890684" y="5427406"/>
            <a:ext cx="3205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Король - кроль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53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6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О</a:t>
            </a:r>
            <a:r>
              <a:rPr lang="ru-RU" sz="3200" dirty="0" smtClean="0"/>
              <a:t>тгадайте разнообразные логогрифы, загаданные в стихотворной форме.</a:t>
            </a:r>
          </a:p>
          <a:p>
            <a:pPr algn="just"/>
            <a:endParaRPr lang="ru-RU" sz="3200" dirty="0" smtClean="0"/>
          </a:p>
          <a:p>
            <a:pPr indent="714375" algn="just"/>
            <a:r>
              <a:rPr lang="ru-RU" sz="3200" dirty="0" smtClean="0"/>
              <a:t>Кто части мотоцикла знает,</a:t>
            </a:r>
          </a:p>
          <a:p>
            <a:pPr indent="714375" algn="just"/>
            <a:r>
              <a:rPr lang="ru-RU" sz="3200" dirty="0" smtClean="0"/>
              <a:t>Тот это слово разгадает.</a:t>
            </a:r>
          </a:p>
          <a:p>
            <a:pPr indent="714375" algn="just"/>
            <a:r>
              <a:rPr lang="ru-RU" sz="3200" dirty="0" smtClean="0"/>
              <a:t>А если букву Д прибавить,</a:t>
            </a:r>
          </a:p>
          <a:p>
            <a:pPr indent="714375" algn="just"/>
            <a:r>
              <a:rPr lang="ru-RU" sz="3200" dirty="0" smtClean="0"/>
              <a:t>На сцене можно будет ставить.</a:t>
            </a:r>
          </a:p>
          <a:p>
            <a:pPr indent="714375" algn="just"/>
            <a:endParaRPr lang="ru-RU" sz="3200" dirty="0" smtClean="0"/>
          </a:p>
          <a:p>
            <a:pPr indent="714375" algn="just"/>
            <a:r>
              <a:rPr lang="ru-RU" sz="3200" dirty="0" smtClean="0"/>
              <a:t>Ответ. ________________.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2962582" y="5427406"/>
            <a:ext cx="3133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Рама - драма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5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6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О</a:t>
            </a:r>
            <a:r>
              <a:rPr lang="ru-RU" sz="3200" dirty="0" smtClean="0"/>
              <a:t>тгадайте разнообразные логогрифы, загаданные в стихотворной форме.</a:t>
            </a:r>
          </a:p>
          <a:p>
            <a:pPr algn="just"/>
            <a:endParaRPr lang="ru-RU" sz="3200" dirty="0" smtClean="0"/>
          </a:p>
          <a:p>
            <a:pPr marL="714375" algn="just"/>
            <a:r>
              <a:rPr lang="ru-RU" sz="3200" dirty="0" smtClean="0"/>
              <a:t>Ты через реку переправишь</a:t>
            </a:r>
          </a:p>
          <a:p>
            <a:pPr marL="714375" algn="just"/>
            <a:r>
              <a:rPr lang="ru-RU" sz="3200" dirty="0" smtClean="0"/>
              <a:t>На мне людей, и скот, и груз.</a:t>
            </a:r>
          </a:p>
          <a:p>
            <a:pPr marL="714375" algn="just"/>
            <a:r>
              <a:rPr lang="ru-RU" sz="3200" dirty="0" smtClean="0"/>
              <a:t>Но если И в меня ты вставишь,</a:t>
            </a:r>
          </a:p>
          <a:p>
            <a:pPr marL="714375" algn="just"/>
            <a:r>
              <a:rPr lang="ru-RU" sz="3200" dirty="0" smtClean="0"/>
              <a:t>То я на воздух поднимусь.</a:t>
            </a:r>
          </a:p>
          <a:p>
            <a:pPr marL="714375" algn="just"/>
            <a:endParaRPr lang="ru-RU" sz="3200" dirty="0" smtClean="0"/>
          </a:p>
          <a:p>
            <a:pPr marL="714375" algn="just"/>
            <a:r>
              <a:rPr lang="ru-RU" sz="3200" dirty="0" smtClean="0"/>
              <a:t>Ответ. ________________.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067665" y="5412658"/>
            <a:ext cx="317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Плот - пилот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9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6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О</a:t>
            </a:r>
            <a:r>
              <a:rPr lang="ru-RU" sz="3200" dirty="0" smtClean="0"/>
              <a:t>тгадайте разнообразные логогрифы, загаданные в стихотворной форме.</a:t>
            </a:r>
          </a:p>
          <a:p>
            <a:pPr indent="800100" algn="just"/>
            <a:r>
              <a:rPr lang="ru-RU" sz="3200" dirty="0" smtClean="0"/>
              <a:t>Меня под рельсы</a:t>
            </a:r>
          </a:p>
          <a:p>
            <a:pPr indent="800100" algn="just"/>
            <a:r>
              <a:rPr lang="ru-RU" sz="3200" dirty="0" smtClean="0"/>
              <a:t>И под гусеницы клали,</a:t>
            </a:r>
          </a:p>
          <a:p>
            <a:pPr indent="800100" algn="just"/>
            <a:r>
              <a:rPr lang="ru-RU" sz="3200" dirty="0" smtClean="0"/>
              <a:t>Когда фашистские и поезда,</a:t>
            </a:r>
          </a:p>
          <a:p>
            <a:pPr indent="800100" algn="just"/>
            <a:r>
              <a:rPr lang="ru-RU" sz="3200" dirty="0" smtClean="0"/>
              <a:t>И танки подрывали.</a:t>
            </a:r>
          </a:p>
          <a:p>
            <a:pPr indent="800100" algn="just"/>
            <a:r>
              <a:rPr lang="ru-RU" sz="3200" dirty="0" smtClean="0"/>
              <a:t>Две буквы лишь в меня</a:t>
            </a:r>
          </a:p>
          <a:p>
            <a:pPr indent="800100" algn="just"/>
            <a:r>
              <a:rPr lang="ru-RU" sz="3200" dirty="0" smtClean="0"/>
              <a:t>Подставит ученик любого класса,</a:t>
            </a:r>
          </a:p>
          <a:p>
            <a:pPr indent="800100" algn="just"/>
            <a:r>
              <a:rPr lang="ru-RU" sz="3200" dirty="0" smtClean="0"/>
              <a:t>И мерой времени я стану – </a:t>
            </a:r>
          </a:p>
          <a:p>
            <a:pPr indent="800100" algn="just"/>
            <a:r>
              <a:rPr lang="ru-RU" sz="3200" dirty="0" smtClean="0"/>
              <a:t>Долей часа.       Ответ._________________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60142" y="5884606"/>
            <a:ext cx="362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Мина – минута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1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6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О</a:t>
            </a:r>
            <a:r>
              <a:rPr lang="ru-RU" sz="3200" dirty="0" smtClean="0"/>
              <a:t>тгадайте разнообразные логогрифы, загаданные в стихотворной форме.</a:t>
            </a:r>
          </a:p>
          <a:p>
            <a:pPr algn="just"/>
            <a:endParaRPr lang="ru-RU" sz="3200" dirty="0" smtClean="0"/>
          </a:p>
          <a:p>
            <a:pPr indent="800100" algn="just"/>
            <a:r>
              <a:rPr lang="ru-RU" sz="3200" dirty="0" smtClean="0"/>
              <a:t>Арифметический я знак,</a:t>
            </a:r>
          </a:p>
          <a:p>
            <a:pPr indent="800100" algn="just"/>
            <a:r>
              <a:rPr lang="ru-RU" sz="3200" dirty="0" smtClean="0"/>
              <a:t>В задачнике найдёшь меня</a:t>
            </a:r>
          </a:p>
          <a:p>
            <a:pPr indent="800100" algn="just"/>
            <a:r>
              <a:rPr lang="ru-RU" sz="3200" dirty="0" smtClean="0"/>
              <a:t>Во многих строчках,</a:t>
            </a:r>
          </a:p>
          <a:p>
            <a:pPr indent="800100" algn="just"/>
            <a:r>
              <a:rPr lang="ru-RU" sz="3200" dirty="0" smtClean="0"/>
              <a:t>Лишь О ты вставишь,</a:t>
            </a:r>
          </a:p>
          <a:p>
            <a:pPr indent="800100" algn="just"/>
            <a:r>
              <a:rPr lang="ru-RU" sz="3200" dirty="0" smtClean="0"/>
              <a:t>Зная как, и я – географическая точка.</a:t>
            </a:r>
          </a:p>
          <a:p>
            <a:pPr indent="800100" algn="just"/>
            <a:endParaRPr lang="ru-RU" sz="3200" dirty="0" smtClean="0"/>
          </a:p>
          <a:p>
            <a:pPr algn="just"/>
            <a:r>
              <a:rPr lang="ru-RU" sz="3200" dirty="0" smtClean="0"/>
              <a:t>        Ответ. ________________.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2940831" y="5857350"/>
            <a:ext cx="3643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Плюс – полюс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82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</a:t>
            </a:r>
            <a:r>
              <a:rPr lang="ru-RU" sz="4000" dirty="0"/>
              <a:t>7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04826" y="1639726"/>
            <a:ext cx="8539199" cy="4397670"/>
            <a:chOff x="804826" y="1639726"/>
            <a:chExt cx="8539199" cy="439767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513" y="1780476"/>
              <a:ext cx="1814512" cy="4256920"/>
            </a:xfrm>
            <a:prstGeom prst="rect">
              <a:avLst/>
            </a:prstGeom>
          </p:spPr>
        </p:pic>
        <p:sp>
          <p:nvSpPr>
            <p:cNvPr id="8" name="Скругленная прямоугольная выноска 7"/>
            <p:cNvSpPr/>
            <p:nvPr/>
          </p:nvSpPr>
          <p:spPr>
            <a:xfrm>
              <a:off x="804826" y="1639726"/>
              <a:ext cx="6399237" cy="2747353"/>
            </a:xfrm>
            <a:prstGeom prst="wedgeRoundRectCallout">
              <a:avLst>
                <a:gd name="adj1" fmla="val 58850"/>
                <a:gd name="adj2" fmla="val 62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solidFill>
                    <a:schemeClr val="tx1"/>
                  </a:solidFill>
                </a:rPr>
                <a:t>Придумай свои логогрифы. Запиши их.</a:t>
              </a:r>
              <a:endParaRPr lang="ru-RU" sz="3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Скругленная прямоугольная выноска 10"/>
          <p:cNvSpPr/>
          <p:nvPr/>
        </p:nvSpPr>
        <p:spPr>
          <a:xfrm>
            <a:off x="815415" y="1639726"/>
            <a:ext cx="6399237" cy="2747353"/>
          </a:xfrm>
          <a:prstGeom prst="wedgeRoundRectCallout">
            <a:avLst>
              <a:gd name="adj1" fmla="val 58850"/>
              <a:gd name="adj2" fmla="val 6238"/>
              <a:gd name="adj3" fmla="val 16667"/>
            </a:avLst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Логогриф (от греческого </a:t>
            </a:r>
            <a:r>
              <a:rPr lang="en-US" sz="2400" dirty="0" smtClean="0">
                <a:solidFill>
                  <a:schemeClr val="tx1"/>
                </a:solidFill>
              </a:rPr>
              <a:t>logos</a:t>
            </a:r>
            <a:r>
              <a:rPr lang="ru-RU" sz="2400" dirty="0" smtClean="0">
                <a:solidFill>
                  <a:schemeClr val="tx1"/>
                </a:solidFill>
              </a:rPr>
              <a:t> – слово и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griphos</a:t>
            </a:r>
            <a:r>
              <a:rPr lang="ru-RU" sz="2400" dirty="0" smtClean="0">
                <a:solidFill>
                  <a:schemeClr val="tx1"/>
                </a:solidFill>
              </a:rPr>
              <a:t> – сеть) – род загадки, в которой посредством различных комбинаций букв из какого-нибудь слова создаются новые слова, которые нужно отгадывать.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(Словарь Д.Н. Ушакова)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38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Какой вопрос может помочь в изучении русского алфавита? Подчеркни его.</a:t>
            </a:r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Ещё спишь?                      Ты идёшь?                     Споёшь?</a:t>
            </a:r>
          </a:p>
          <a:p>
            <a:pPr algn="just"/>
            <a:r>
              <a:rPr lang="ru-RU" sz="3200" dirty="0" smtClean="0"/>
              <a:t> </a:t>
            </a:r>
          </a:p>
          <a:p>
            <a:pPr algn="just"/>
            <a:r>
              <a:rPr lang="ru-RU" sz="3200" dirty="0" smtClean="0"/>
              <a:t>Где ёж?                               А это кто ж?</a:t>
            </a:r>
            <a:endParaRPr lang="ru-RU" sz="3200" dirty="0"/>
          </a:p>
          <a:p>
            <a:pPr algn="ctr"/>
            <a:endParaRPr lang="ru-RU" sz="48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815415" y="4572000"/>
            <a:ext cx="1484873" cy="142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8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2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2737" y="1564244"/>
            <a:ext cx="103338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Что обозначает фразеологизм «хоть шаром покати»?</a:t>
            </a:r>
          </a:p>
          <a:p>
            <a:pPr algn="just"/>
            <a:r>
              <a:rPr lang="ru-RU" sz="3200" dirty="0" smtClean="0"/>
              <a:t>Отметь </a:t>
            </a:r>
            <a:r>
              <a:rPr lang="en-US" sz="3200" dirty="0"/>
              <a:t>V </a:t>
            </a:r>
            <a:r>
              <a:rPr lang="ru-RU" sz="3200" dirty="0" smtClean="0"/>
              <a:t>правильный вариант ответа.</a:t>
            </a:r>
          </a:p>
          <a:p>
            <a:pPr algn="just"/>
            <a:endParaRPr lang="ru-RU" sz="3200" dirty="0" smtClean="0"/>
          </a:p>
          <a:p>
            <a:pPr indent="714375" algn="just"/>
            <a:r>
              <a:rPr lang="ru-RU" sz="3200" dirty="0" smtClean="0"/>
              <a:t>Хочется поиграть в боулинг.</a:t>
            </a:r>
          </a:p>
          <a:p>
            <a:pPr indent="714375" algn="just"/>
            <a:r>
              <a:rPr lang="ru-RU" sz="3200" dirty="0" smtClean="0"/>
              <a:t>Совершенно ничего нет.</a:t>
            </a:r>
          </a:p>
          <a:p>
            <a:pPr indent="714375" algn="just"/>
            <a:r>
              <a:rPr lang="ru-RU" sz="3200" dirty="0" smtClean="0"/>
              <a:t>Абсолютно ничего не понимаю.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36305" y="4202737"/>
            <a:ext cx="257175" cy="2428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236306" y="3182598"/>
            <a:ext cx="257175" cy="2428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36304" y="3692667"/>
            <a:ext cx="257175" cy="2428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1" y="33949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8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  <p:bldP spid="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9376" y="1535344"/>
            <a:ext cx="11233248" cy="4939437"/>
          </a:xfrm>
          <a:prstGeom prst="roundRect">
            <a:avLst>
              <a:gd name="adj" fmla="val 7964"/>
            </a:avLst>
          </a:prstGeom>
          <a:solidFill>
            <a:schemeClr val="accent1">
              <a:lumMod val="75000"/>
              <a:alpha val="44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34" indent="0"/>
            <a:endParaRPr lang="ru-RU" sz="5333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999116" y="164639"/>
            <a:ext cx="8193768" cy="1148508"/>
          </a:xfrm>
          <a:prstGeom prst="roundRect">
            <a:avLst>
              <a:gd name="adj" fmla="val 32146"/>
            </a:avLst>
          </a:prstGeom>
          <a:solidFill>
            <a:srgbClr val="FF0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/>
              <a:t>Задание 1</a:t>
            </a:r>
            <a:r>
              <a:rPr lang="ru-RU" sz="5333" dirty="0" smtClean="0"/>
              <a:t> </a:t>
            </a:r>
            <a:endParaRPr lang="ru-RU" sz="5333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92" y="5640255"/>
            <a:ext cx="1010093" cy="1010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5415" y="1564244"/>
            <a:ext cx="1056117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Подчеркни слово, в котором ударение падает не на последний слог.</a:t>
            </a:r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Красивей;             положил;                позвонишь;           алфавит;                             досуг.</a:t>
            </a:r>
            <a:endParaRPr lang="ru-RU" sz="3200" dirty="0"/>
          </a:p>
          <a:p>
            <a:pPr algn="ctr"/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4494875"/>
            <a:ext cx="3529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Красивей</a:t>
            </a:r>
          </a:p>
        </p:txBody>
      </p:sp>
    </p:spTree>
    <p:extLst>
      <p:ext uri="{BB962C8B-B14F-4D97-AF65-F5344CB8AC3E}">
        <p14:creationId xmlns:p14="http://schemas.microsoft.com/office/powerpoint/2010/main" val="24706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07924" y="501445"/>
            <a:ext cx="10781070" cy="5810865"/>
          </a:xfrm>
          <a:prstGeom prst="roundRect">
            <a:avLst>
              <a:gd name="adj" fmla="val 15876"/>
            </a:avLst>
          </a:prstGeom>
          <a:solidFill>
            <a:srgbClr val="FFC000">
              <a:alpha val="58000"/>
            </a:srgbClr>
          </a:solidFill>
          <a:ln w="28575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68580" tIns="34290" rIns="68580" bIns="3429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/>
            </a:lvl1pPr>
          </a:lstStyle>
          <a:p>
            <a:r>
              <a:rPr lang="ru-RU" sz="8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332927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1048</Words>
  <Application>Microsoft Office PowerPoint</Application>
  <PresentationFormat>Произвольный</PresentationFormat>
  <Paragraphs>367</Paragraphs>
  <Slides>43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Сауле Кайкубаева</dc:creator>
  <cp:lastModifiedBy>1</cp:lastModifiedBy>
  <cp:revision>76</cp:revision>
  <dcterms:created xsi:type="dcterms:W3CDTF">2017-11-05T14:31:18Z</dcterms:created>
  <dcterms:modified xsi:type="dcterms:W3CDTF">2020-05-11T10:07:56Z</dcterms:modified>
</cp:coreProperties>
</file>